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1" r:id="rId22"/>
    <p:sldId id="282" r:id="rId23"/>
    <p:sldId id="283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C146EF-CC8B-4D65-95B0-4374D8A8A1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8F5FE7A-C6FE-4504-BD4B-63005E4657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4F0A7E-D2F6-451B-99CC-6C0EA2C72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4E8C1-C1D9-4783-AADF-ADDD55B2CFAD}" type="datetimeFigureOut">
              <a:rPr lang="ru-RU" smtClean="0"/>
              <a:t>13.03.2020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D4C74A-421D-4FA3-AF45-5FE3AE387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437F98-E79F-4270-95A1-920BCA519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CB6C-5383-433C-8C37-55D60EEBC9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9148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94A285-EBC5-46EA-984F-A43A637C3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CFD3168-4176-4BDD-AC53-2843E1B916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3BE235-D992-44B5-AF69-B08F7993D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4E8C1-C1D9-4783-AADF-ADDD55B2CFAD}" type="datetimeFigureOut">
              <a:rPr lang="ru-RU" smtClean="0"/>
              <a:t>13.03.2020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199D4D-1425-451F-B23E-69D922AF2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C62A12-2D8B-4720-9D82-F716F1229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CB6C-5383-433C-8C37-55D60EEBC9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6470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5BC5F1E-2E16-4304-B807-861D15779C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28267B3-AB3A-41B9-ADC0-5525019187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A17A4F-FCE9-46D7-9D32-3CA53C1F3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4E8C1-C1D9-4783-AADF-ADDD55B2CFAD}" type="datetimeFigureOut">
              <a:rPr lang="ru-RU" smtClean="0"/>
              <a:t>13.03.2020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EF78E7-A1C8-40E7-B400-141795AEB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D35FA-5282-4C90-A465-5367BB030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CB6C-5383-433C-8C37-55D60EEBC9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038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20F7AA-3FD1-4F8D-82BA-AF56A0918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106786-2943-47F3-A733-D52479A07B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0FC48B-20B8-40AD-955D-39EC2EC83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4E8C1-C1D9-4783-AADF-ADDD55B2CFAD}" type="datetimeFigureOut">
              <a:rPr lang="ru-RU" smtClean="0"/>
              <a:t>13.03.2020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4B77D3-D4AD-4ABC-8903-A13C2B15B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D6F5ED-1098-4D8D-B309-6607E79D5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CB6C-5383-433C-8C37-55D60EEBC9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925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A1D877-125D-45F7-9C03-7C94C79CE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C607539-B292-4C19-8CEE-CA3B61A71E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7C0BA5-1F44-4836-A41E-C33F92DCE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4E8C1-C1D9-4783-AADF-ADDD55B2CFAD}" type="datetimeFigureOut">
              <a:rPr lang="ru-RU" smtClean="0"/>
              <a:t>13.03.2020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2E6DA2-4A6F-4400-A39D-5A26BA8AC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5D9E63-A6D2-4076-90E4-89F2B5D29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CB6C-5383-433C-8C37-55D60EEBC9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5639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82EA1C-3604-4CA5-A750-8C4F9E63D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5D02013-5F36-493A-8B71-0C71249C61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B40D7D5-9927-4E0A-A710-F8B0B71405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191D03A-4713-4304-AB09-D26329350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4E8C1-C1D9-4783-AADF-ADDD55B2CFAD}" type="datetimeFigureOut">
              <a:rPr lang="ru-RU" smtClean="0"/>
              <a:t>13.03.2020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33D964F-DD44-4853-8CC8-5100B7CB5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F84825A-FFB2-4A58-AD84-760BFF51F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CB6C-5383-433C-8C37-55D60EEBC9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263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03D5C1-ADE5-458F-B2E2-B130FC2EB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A5F25B2-E712-4DCF-B74E-E7C20AFDFE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DDC704-10C5-4FBF-B3E8-040AC90964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F112D53-BA02-4D82-83EC-FBB00D1EAD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8E21993-9498-4915-8017-0D191AA69B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65A25E9-545C-4B16-8AA3-41723F567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4E8C1-C1D9-4783-AADF-ADDD55B2CFAD}" type="datetimeFigureOut">
              <a:rPr lang="ru-RU" smtClean="0"/>
              <a:t>13.03.2020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C3543B2-359E-4F22-B036-CBC5B623E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D1AD190-CC5B-4AF0-9578-D472DE9F5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CB6C-5383-433C-8C37-55D60EEBC9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6789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6B4BB7-0123-4226-A635-763BB76E2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75EA23D-037D-4A12-9C57-80117361C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4E8C1-C1D9-4783-AADF-ADDD55B2CFAD}" type="datetimeFigureOut">
              <a:rPr lang="ru-RU" smtClean="0"/>
              <a:t>13.03.2020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0C17B34-C928-41F6-AB28-E24A98A42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64C6BF0-F0F1-4827-B732-EC9C2DD91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CB6C-5383-433C-8C37-55D60EEBC9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8840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FC286CA-D076-499A-8D38-DD738789D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4E8C1-C1D9-4783-AADF-ADDD55B2CFAD}" type="datetimeFigureOut">
              <a:rPr lang="ru-RU" smtClean="0"/>
              <a:t>13.03.2020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B2BB094-AE69-47D1-8D90-AF0D791EE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868612A-7723-46F2-9FB2-FAD0A0676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CB6C-5383-433C-8C37-55D60EEBC9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1572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6963E0-F39F-4F23-AAF9-8364F77BD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E201FC-D06F-4372-B5A2-CFAD80CA44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735A99C-EB2E-4E94-9DAB-99974069E4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FA4B8EE-B4B4-4256-AF26-3BE48D0BD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4E8C1-C1D9-4783-AADF-ADDD55B2CFAD}" type="datetimeFigureOut">
              <a:rPr lang="ru-RU" smtClean="0"/>
              <a:t>13.03.2020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6BF7039-A7A5-4694-821D-CFE6A8815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7E993B-C21A-4ABA-B8B7-82BCF91DB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CB6C-5383-433C-8C37-55D60EEBC9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4690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E9FF1D-8A68-4C49-AC48-9AE7E8BAB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29F7D7A-D3F3-4AF1-AB16-68002F6DD2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99673C2-A1B3-49CB-AB71-F0E5CC2C1E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3D43CBB-12C9-4D96-9778-E20093CE1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4E8C1-C1D9-4783-AADF-ADDD55B2CFAD}" type="datetimeFigureOut">
              <a:rPr lang="ru-RU" smtClean="0"/>
              <a:t>13.03.2020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51799D-9041-4690-9CEE-8179BA513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EB9DC19-CB2B-4F87-812F-7A33C457C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CB6C-5383-433C-8C37-55D60EEBC9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9539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05B6BC-426D-4C9C-BF20-338408023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543980C-662A-4D45-BDE7-D8A38F5DEB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A29B0C-8342-47B5-A46A-3A7504BE70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4E8C1-C1D9-4783-AADF-ADDD55B2CFAD}" type="datetimeFigureOut">
              <a:rPr lang="ru-RU" smtClean="0"/>
              <a:t>13.03.2020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C27DE5-6D27-4D2E-9CDC-118122628C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58D48A-0721-40A8-91B8-BCFA4698E4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13CB6C-5383-433C-8C37-55D60EEBC9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5640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7" Type="http://schemas.openxmlformats.org/officeDocument/2006/relationships/image" Target="../media/image66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hyperlink" Target="https://aftershock.news/sites/default/files/u4820/%D0%92%D0%B5%D0%BB%D0%B8%D0%BA%D0%B0%D1%8F%20%D0%9E%D1%82%D0%B5%D1%87%D0%B5%D1%81%D1%82%D0%B2%D0%B5%D0%BD%D0%BD%D0%B0%D1%8F%202.jpg" TargetMode="External"/><Relationship Id="rId4" Type="http://schemas.openxmlformats.org/officeDocument/2006/relationships/image" Target="../media/image79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eg"/><Relationship Id="rId4" Type="http://schemas.openxmlformats.org/officeDocument/2006/relationships/hyperlink" Target="https://aftershock.news/sites/default/files/u4820/%D0%92%D0%B5%D0%BB%D0%B8%D0%BA%D0%B0%D1%8F%20%D0%9E%D1%82%D0%B5%D1%87%D0%B5%D1%81%D1%82%D0%B2%D0%B5%D0%BD%D0%BD%D0%B0%D1%8F%202.jp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98CF52-8AD0-4759-A8B9-6325E3D73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6338E8F-710C-46A2-B863-FB09CBB573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12192000" cy="6987654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9112333-A103-4859-AA52-18F0CA587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0996" y="1825205"/>
            <a:ext cx="5840301" cy="3893535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DC2DE2B-FE43-44D9-BA54-8B6E213B52C0}"/>
              </a:ext>
            </a:extLst>
          </p:cNvPr>
          <p:cNvSpPr/>
          <p:nvPr/>
        </p:nvSpPr>
        <p:spPr>
          <a:xfrm>
            <a:off x="532263" y="278632"/>
            <a:ext cx="11259403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Музей истории народного образования     Стерлибашевского района.</a:t>
            </a:r>
            <a:b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Автор: Маннанов Айдар ученик 8 класса МБОУ СОШ № 2 с. Стерлибашево</a:t>
            </a:r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BBCEDCC-7EBF-4054-ACBE-F1B0445F42E8}"/>
              </a:ext>
            </a:extLst>
          </p:cNvPr>
          <p:cNvSpPr/>
          <p:nvPr/>
        </p:nvSpPr>
        <p:spPr>
          <a:xfrm>
            <a:off x="3552967" y="575720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Руководитель: Ниязгулов Вячеслав Адибович педагог дополнительного образования, руководитель музея.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17018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4DA9FE-E29A-401F-9B9A-8C0B76166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5661"/>
            <a:ext cx="10515600" cy="1119115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Самые точные данные о работе учителей были получены при обработке бухгалтерского материала за 1939-1954 годы</a:t>
            </a:r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13F1C50E-4126-43C5-8BDC-EEF6ABE4B5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50" y="1364776"/>
            <a:ext cx="3080843" cy="5110322"/>
          </a:xfr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91980AD-10C0-4066-BA2F-33325D9C57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012" y="1552670"/>
            <a:ext cx="2817322" cy="500110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66EF8BE-AF48-4460-ABEB-5535631081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033" y="2534544"/>
            <a:ext cx="5254072" cy="394055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1BD2C01-6046-475E-8F9E-823C75A365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597" y="1255595"/>
            <a:ext cx="4503761" cy="121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1656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BD5FA6-A4A0-4A26-A475-785240156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99651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Хорошо помогли в поиске папки музея о истории школ и папки и альбомы «Эстафета наследников Победы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07E14A2F-678D-4567-8615-9504620938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43" y="1286039"/>
            <a:ext cx="3138984" cy="2061558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B150B8E-4199-46C6-8C3E-51875A505F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113" y="1364776"/>
            <a:ext cx="2934197" cy="521635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F027430-7F17-4848-AB6D-AE47F0182B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62715">
            <a:off x="635367" y="3146214"/>
            <a:ext cx="2464127" cy="326106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E959472-DFA9-450E-97E0-3636C0CF52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557" y="1364776"/>
            <a:ext cx="3846074" cy="512809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B8A67E9-2CB5-4F88-9037-D77732695C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568" y="1286039"/>
            <a:ext cx="1523248" cy="250021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2C819B2-8754-4BC3-BF7E-CB8DDDFC47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676" y="3939932"/>
            <a:ext cx="1905861" cy="225792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907CD9B-C5DB-4272-9CEF-B730710950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047" y="3696093"/>
            <a:ext cx="1737266" cy="250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9189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BABB50-2D8E-428B-BFB6-129DFF1CE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99400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Некоторые уточнения были получены в архиве типографии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762CEC4-76D2-44D8-ACFB-FF6820A440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02" y="1255594"/>
            <a:ext cx="7505700" cy="500380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83E9DB4-1AF5-4866-88F3-EDD0CA3402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777" y="1255594"/>
            <a:ext cx="3637696" cy="515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7088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BB4B0F-377F-4013-9D7A-EA783DB6F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1837"/>
            <a:ext cx="10515600" cy="1040594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информация об участниках войны была взята в районном краеведческом музее, с которым сложились хорошие отношения и тесное сотрудничество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7DB70872-50A1-45DA-99E7-EB3A7CF397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00" y="1405719"/>
            <a:ext cx="7096836" cy="5322627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8A8B5FA-A7A0-451C-904B-1D11081969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707" y="3439946"/>
            <a:ext cx="4579393" cy="305292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F7E3394-A236-4C97-8DC6-F4EAEEF70C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2270">
            <a:off x="700208" y="1722450"/>
            <a:ext cx="2656199" cy="425188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2A21B91-970F-435C-A04E-E541AB4480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5321">
            <a:off x="2005591" y="1725833"/>
            <a:ext cx="2882463" cy="424512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002928C-D81B-4157-A1A9-F65F774143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415" y="1132763"/>
            <a:ext cx="4157842" cy="212905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264B1C8-0E3D-4C71-A89B-EED6BA2199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6322">
            <a:off x="4319572" y="1595058"/>
            <a:ext cx="3120001" cy="450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5835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7F15CA-2593-458F-970A-53E8C9922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1353"/>
            <a:ext cx="10515600" cy="713048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собранного материала не заняло много времени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BB405AB-002B-4A66-A206-82C4D161DF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469" y="914401"/>
            <a:ext cx="9702081" cy="580029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4B4C69D-5C2E-468D-949D-FC24B976DE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76" y="914401"/>
            <a:ext cx="3924531" cy="294339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A43C77E-BC19-4391-B65D-24FAD2A056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52" y="3752841"/>
            <a:ext cx="3924531" cy="294339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1DA3263-09C7-47B8-8A93-0C96E18FBB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043" y="914401"/>
            <a:ext cx="4257660" cy="567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4074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E29962-7F82-4594-8CF4-1098B3C87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489" y="175182"/>
            <a:ext cx="11464119" cy="1091821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ходе поисков при изучении наградных документов выяснилось, что 11наших земляков были представлены к высокому званию Героя Советского Союза, но присвоено это звание было только двоим.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405EA1D-9193-4BA6-948F-B35D813E16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58" y="1364776"/>
            <a:ext cx="7852597" cy="5316243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00B5FAE-CDA0-44D2-9103-DC850F3581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854" y="1540145"/>
            <a:ext cx="6837528" cy="510129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A3A131E-512C-4A5D-8C81-BB535692B6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384" y="1427365"/>
            <a:ext cx="3554470" cy="521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2838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1FEE76-8F20-4CFB-9C74-970AF3623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099"/>
            <a:ext cx="12010030" cy="1040593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Проделана была большая работа, на которую ушло много времени. Так, например, на то, чтобы найти  из 9-ти тысячного списка фронтовиков-стерлибашевцев  две-три фамилии требовалось от трех до пяти дней.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3B91F69-39C0-40C5-AC38-83D131E884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96" y="1405717"/>
            <a:ext cx="6545182" cy="4908887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590AB8-6764-4346-8447-C42B638F81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221" y="1466116"/>
            <a:ext cx="4089779" cy="476761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4069097-488F-4440-BE24-32CA579430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934" y="1466116"/>
            <a:ext cx="3575713" cy="476761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F528E00-73A3-4546-83F5-68B277856E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3188" y="1441222"/>
            <a:ext cx="3107606" cy="481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0355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11D66B-F317-4681-A835-B569C4D5B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4936"/>
            <a:ext cx="12191999" cy="132556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Вначале работы в октябре 2019 года в списке учителей фронтовиков значилось 384 фамилии. На март 2020 года в списке было уже 434 фамилии учителей фронтовиков. К сожалению никого из них нет в живых.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E5ADEA4-E349-4758-B6BC-44E48BDC85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93" y="1690688"/>
            <a:ext cx="11245756" cy="5024011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8858535-5BC8-478B-8C4A-3BBEB7B824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040" y="1690688"/>
            <a:ext cx="2754342" cy="395783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B225F7C-904A-4A7C-AB99-B5732497B3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332" y="1690688"/>
            <a:ext cx="3323707" cy="478354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96FAE73-0085-4ACB-B611-8281A5FD64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114" y="1782810"/>
            <a:ext cx="2367217" cy="356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2123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7EA430-BD64-4E0A-80BA-6FBFA615E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325" y="23028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этого списка 51 воин погиб на полях сражений или умер от ран в госпиталях, пропали без вести 34 фронтовика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70EC5E7F-8A41-43C6-BCC9-38BEC58D2D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57" y="1555845"/>
            <a:ext cx="2857105" cy="5145206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D2FF8FE-A03F-45C0-84DE-490FFA9430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688" y="1477370"/>
            <a:ext cx="2123826" cy="285307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1F89E94-C103-4421-BB9F-AF20F0005F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688" y="4473673"/>
            <a:ext cx="3857766" cy="222737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ED8478C-3DE9-4E2C-8952-2A33227D88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949" y="1688911"/>
            <a:ext cx="2188191" cy="151367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9BAF205-8422-496A-8701-D04A17AD04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063" y="4438982"/>
            <a:ext cx="3223935" cy="2262069"/>
          </a:xfrm>
          <a:prstGeom prst="rect">
            <a:avLst/>
          </a:prstGeom>
        </p:spPr>
      </p:pic>
      <p:pic>
        <p:nvPicPr>
          <p:cNvPr id="15" name="Объект 5">
            <a:extLst>
              <a:ext uri="{FF2B5EF4-FFF2-40B4-BE49-F238E27FC236}">
                <a16:creationId xmlns:a16="http://schemas.microsoft.com/office/drawing/2014/main" id="{B46D55BB-7266-4BB1-8843-4631FBA498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492" y="3655421"/>
            <a:ext cx="1310925" cy="303579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61D238B-8AAA-4F60-A127-FFB10AC6B7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429" y="1727613"/>
            <a:ext cx="4354605" cy="263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0458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7548A0-369C-46A6-84F7-3EC82E51D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734" y="220097"/>
            <a:ext cx="11860266" cy="132556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Многие, вернувшиеся с войны, страдали от полученных ран, не долго прожили и не могут нам рассказать о тех тяжелых днях. Это должны делать мы. Воздвигать памятники, писать книги, в музеях проводить экскурсии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9410E3D-7E6B-4F91-9A24-9A64D80FAE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32" y="1690689"/>
            <a:ext cx="4419323" cy="2553766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0C23377-58A7-4CBE-9B8D-BE2304E10A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290" y="1672464"/>
            <a:ext cx="6935976" cy="514398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FA5482-EF01-467D-B70C-2097BC85C1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34" y="4371259"/>
            <a:ext cx="3012260" cy="212161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1266275-74FA-490D-A1A3-942276753B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694" y="4371259"/>
            <a:ext cx="914896" cy="2345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590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483BC2-4257-4AAC-A16E-25107821D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4786198-9D28-4990-9074-1598565CB4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013" y="1"/>
            <a:ext cx="12424013" cy="6858000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7EFA72D-4BB0-43D1-9F75-E052788C0A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9485" y="2995757"/>
            <a:ext cx="5733029" cy="3822019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C223E40-4C55-4FB8-B75F-2A036CE595C8}"/>
              </a:ext>
            </a:extLst>
          </p:cNvPr>
          <p:cNvSpPr/>
          <p:nvPr/>
        </p:nvSpPr>
        <p:spPr>
          <a:xfrm>
            <a:off x="436728" y="566239"/>
            <a:ext cx="835243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открытия музея 10 января 2010 года.</a:t>
            </a:r>
            <a:b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Характеристика помещений: 2 комнаты по 42 кв. метра в деревянном здании прежней школы. 10 октября 2018 года музей был паспортизирован.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1038125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A49E90-AC4C-4666-8C66-CD39CF5E0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мы продолжаем поиск. В список не вошли наши земляки, вернувшиеся с войны, которые призывались из других военкоматов.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EF10FAA-F55D-4078-8D52-4D548D0C2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1" y="1980657"/>
            <a:ext cx="7783963" cy="451221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4596A49-0F32-43F4-A324-16DB0D322A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113" y="1980656"/>
            <a:ext cx="4279484" cy="4512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0412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16EC119-6721-4BA2-BD2F-4E80F08944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7" y="805218"/>
            <a:ext cx="12096466" cy="6052782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41881DD-9A73-4095-A566-429CD289C7A5}"/>
              </a:ext>
            </a:extLst>
          </p:cNvPr>
          <p:cNvSpPr/>
          <p:nvPr/>
        </p:nvSpPr>
        <p:spPr>
          <a:xfrm>
            <a:off x="1078173" y="158887"/>
            <a:ext cx="101266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 нашей работы получилась длинная витрина.</a:t>
            </a:r>
            <a:endParaRPr lang="ru-RU" sz="2800" dirty="0"/>
          </a:p>
        </p:txBody>
      </p:sp>
      <p:pic>
        <p:nvPicPr>
          <p:cNvPr id="8" name="Объект 4">
            <a:extLst>
              <a:ext uri="{FF2B5EF4-FFF2-40B4-BE49-F238E27FC236}">
                <a16:creationId xmlns:a16="http://schemas.microsoft.com/office/drawing/2014/main" id="{6CBBF0C1-C2FB-4198-AC8B-6EC5352FCB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75" y="1596789"/>
            <a:ext cx="4076130" cy="2292823"/>
          </a:xfr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FDA83C7-69BF-4342-A724-FE2B2F2B5F72}"/>
              </a:ext>
            </a:extLst>
          </p:cNvPr>
          <p:cNvSpPr/>
          <p:nvPr/>
        </p:nvSpPr>
        <p:spPr>
          <a:xfrm>
            <a:off x="838200" y="4176215"/>
            <a:ext cx="20678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начала работы</a:t>
            </a: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36CDDE6-672E-4D69-BE08-74F9467540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057934" y="1883390"/>
            <a:ext cx="4076131" cy="2292824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E92F624-F766-47C4-B351-1B30E84DA144}"/>
              </a:ext>
            </a:extLst>
          </p:cNvPr>
          <p:cNvSpPr/>
          <p:nvPr/>
        </p:nvSpPr>
        <p:spPr>
          <a:xfrm>
            <a:off x="5377101" y="4455142"/>
            <a:ext cx="21415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работы</a:t>
            </a:r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C6DDECD-B777-43F0-A7A0-EBB3D604AF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777" y="3029801"/>
            <a:ext cx="4076130" cy="2292823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F06FE3A-3B74-4B10-81EC-1542847FD51A}"/>
              </a:ext>
            </a:extLst>
          </p:cNvPr>
          <p:cNvSpPr/>
          <p:nvPr/>
        </p:nvSpPr>
        <p:spPr>
          <a:xfrm>
            <a:off x="9340492" y="5496214"/>
            <a:ext cx="19523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Готовая витрина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69079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BCCA3C-24D4-4A17-B50C-D5F67D5EF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62397" cy="132556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Одновременно с поиском учителей фронтовиков и изготовлением витрины о них мы сделали передвижную экспозицию «Они сражались за Родину» о фронтовиках родственников работников Дома детского творчества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2DAA87F-7F6F-47CF-8C59-D4D125ED9B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15" y="1997002"/>
            <a:ext cx="11259403" cy="48609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D723A6F-6297-4246-828B-E37D325FF1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0453" y="3145798"/>
            <a:ext cx="4024067" cy="22635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D1C8786-D62B-41B4-9E3D-2DAB896B98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67605" y="3295730"/>
            <a:ext cx="4024069" cy="2263539"/>
          </a:xfrm>
          <a:prstGeom prst="rect">
            <a:avLst/>
          </a:prstGeom>
        </p:spPr>
      </p:pic>
      <p:pic>
        <p:nvPicPr>
          <p:cNvPr id="12" name="Рисунок 11">
            <a:hlinkClick r:id="rId5" tooltip="&quot;Великая Отечественная война. Полезные ссылки&quot;"/>
            <a:extLst>
              <a:ext uri="{FF2B5EF4-FFF2-40B4-BE49-F238E27FC236}">
                <a16:creationId xmlns:a16="http://schemas.microsoft.com/office/drawing/2014/main" id="{5BD57C9C-A01F-4C2D-AFF4-D8495DADF283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883" y="2814014"/>
            <a:ext cx="3792234" cy="29271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40846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321517C-CC00-4D2F-B1BC-09602D2FEF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6987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58F34A-D1D8-4B9E-BD5D-312198A4B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A8C211E-1B1D-456E-8055-2656FE01E0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190"/>
            <a:ext cx="12192000" cy="6828810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3C642A8-A34C-4EB4-B21D-C0BB222FE1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0718" y="1635751"/>
            <a:ext cx="7285685" cy="4857124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9510D5A-D0AA-4FF4-B9CF-8C7F818792ED}"/>
              </a:ext>
            </a:extLst>
          </p:cNvPr>
          <p:cNvSpPr/>
          <p:nvPr/>
        </p:nvSpPr>
        <p:spPr>
          <a:xfrm>
            <a:off x="1892154" y="784095"/>
            <a:ext cx="89642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Создатель музея –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Галеев Владимир Луфтрахманович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0034469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4">
            <a:extLst>
              <a:ext uri="{FF2B5EF4-FFF2-40B4-BE49-F238E27FC236}">
                <a16:creationId xmlns:a16="http://schemas.microsoft.com/office/drawing/2014/main" id="{D01F75FD-DCEB-485F-9731-1928AB6F83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505" y="1770970"/>
            <a:ext cx="7762594" cy="4425114"/>
          </a:xfrm>
          <a:prstGeom prst="rect">
            <a:avLst/>
          </a:prstGeom>
        </p:spPr>
      </p:pic>
      <p:sp>
        <p:nvSpPr>
          <p:cNvPr id="10" name="Объект 9">
            <a:extLst>
              <a:ext uri="{FF2B5EF4-FFF2-40B4-BE49-F238E27FC236}">
                <a16:creationId xmlns:a16="http://schemas.microsoft.com/office/drawing/2014/main" id="{5B691EAF-0ED1-43DE-8B59-3A77C63A5B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445" y="174245"/>
            <a:ext cx="10754436" cy="1340655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первом зале музея много места занимает экспозиция «Никто не забыт, ничто не забыто» о вкладе района и образования района в Победу в Великой Отечественной войне 1941-1945 года.</a:t>
            </a:r>
          </a:p>
        </p:txBody>
      </p:sp>
      <p:pic>
        <p:nvPicPr>
          <p:cNvPr id="11" name="Объект 4">
            <a:extLst>
              <a:ext uri="{FF2B5EF4-FFF2-40B4-BE49-F238E27FC236}">
                <a16:creationId xmlns:a16="http://schemas.microsoft.com/office/drawing/2014/main" id="{56008C58-1D2E-409E-931D-2C4B935B5D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793" y="1105469"/>
            <a:ext cx="8719176" cy="617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426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DAEB9C-A714-4F6C-909B-B9AFEE2AF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3BC9ED7-082A-47FC-BE5B-4D976C91CA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19" y="109182"/>
            <a:ext cx="11818961" cy="6748818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2D3E9D8-177D-4464-92EA-9138F9EB4262}"/>
              </a:ext>
            </a:extLst>
          </p:cNvPr>
          <p:cNvSpPr/>
          <p:nvPr/>
        </p:nvSpPr>
        <p:spPr>
          <a:xfrm>
            <a:off x="1944885" y="605464"/>
            <a:ext cx="775192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Экспозиция содержит разделы: «Учителя – участники Вов», «Учителя – труженики тыла», «Фронтовички», «Вечная слава героям 1941-1945»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84C8D47-560E-4E8A-8FC2-489235D92D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855" y="1936121"/>
            <a:ext cx="4788297" cy="359122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C652435-EC42-496C-B617-D50F31F336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152" y="1936121"/>
            <a:ext cx="4788296" cy="359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9678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0640C2-0FD3-43C4-BE4E-A53D9FDA4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22" y="136478"/>
            <a:ext cx="12014578" cy="998194"/>
          </a:xfrm>
        </p:spPr>
        <p:txBody>
          <a:bodyPr>
            <a:noAutofit/>
          </a:bodyPr>
          <a:lstStyle/>
          <a:p>
            <a:pPr algn="ctr"/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2008 году были составлены списки учителей фронтовиков, в которых были помещены фамилии 380 участников Великой Отечественной войны. Требовалась  кропотливая работа по дополнению списка.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16351A0F-6775-4DF7-B62C-A0D1703857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22" y="1478579"/>
            <a:ext cx="9921923" cy="5242943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C7DA836-319D-4C56-ADDE-30E807FC40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385" y="1812313"/>
            <a:ext cx="2365248" cy="334060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21250B3-CAD2-42AF-B619-18D68E30CA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33" y="1413041"/>
            <a:ext cx="2263982" cy="339597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CF54CC9-A81E-4BB0-8D4E-DB649B2ADC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122" y="2403422"/>
            <a:ext cx="2487108" cy="297599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4D48747-78F9-44D0-98D3-C81D5D69C7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719" y="2542646"/>
            <a:ext cx="2374392" cy="337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9933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40DED4-60CF-43B3-A3B7-7752A0D18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525" y="259799"/>
            <a:ext cx="11586949" cy="753991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Вначале сведения брались из книг наших земляков – учителей, организаторов и руководителей музеев Махмудова М.Г и Галеева В.Л.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D078766-F8B1-483A-BB52-EFE80A6DD2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26" y="1119116"/>
            <a:ext cx="10454185" cy="5479085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4DE78C8-5EB6-440A-8914-87927A065D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266" y="1119116"/>
            <a:ext cx="3378973" cy="491319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ACBDF92-989D-4060-8B29-40C7C235E4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268" y="1119116"/>
            <a:ext cx="3009998" cy="431269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0AB98E1-3233-44DB-9D65-6EBC8AD731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308" y="1214650"/>
            <a:ext cx="2508674" cy="363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049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3BE730-BDDC-4A61-AFF0-1A5539FF6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588690" cy="740344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Хорошую помощь в работе мы получили из базы данных для поиска информации о фронтовиках в интернете.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7241611-7DEB-40F2-A3D4-86CC69ED60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95" y="1223356"/>
            <a:ext cx="9217926" cy="5634644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9E04A33-D353-4950-8CE0-7A466B7CFB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69" y="3111688"/>
            <a:ext cx="2717610" cy="3623481"/>
          </a:xfrm>
          <a:prstGeom prst="rect">
            <a:avLst/>
          </a:prstGeom>
        </p:spPr>
      </p:pic>
      <p:pic>
        <p:nvPicPr>
          <p:cNvPr id="15" name="Рисунок 14">
            <a:hlinkClick r:id="rId4" tooltip="&quot;Великая Отечественная война. Полезные ссылки&quot;"/>
            <a:extLst>
              <a:ext uri="{FF2B5EF4-FFF2-40B4-BE49-F238E27FC236}">
                <a16:creationId xmlns:a16="http://schemas.microsoft.com/office/drawing/2014/main" id="{8B2F07A0-48B1-433A-B2FD-D0BBBD9586D1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079" y="4979711"/>
            <a:ext cx="3271769" cy="1755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E5CC772-81CE-4DFA-B37B-D1A01098AD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529" y="2914750"/>
            <a:ext cx="2717611" cy="393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4732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AD0626-0A4D-44A8-8867-E4348A6AF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63773"/>
            <a:ext cx="10748749" cy="1037230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Большой материал был найден в книгах «Память» тома 17, 22 и «Они вернулись с победой» том 10, но в них не указывалось место работы фронтовика ни до войны ни после.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B6A11DFA-7A35-4B16-8B9E-FA7302952F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39" y="1296537"/>
            <a:ext cx="7981667" cy="5397690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E49FAF5-953D-4B65-A62C-0A9B2C0E6B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004" y="1201003"/>
            <a:ext cx="4108860" cy="547848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87A45D1-C9BC-4A47-B1E4-FF28A12897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4487">
            <a:off x="2292824" y="2331782"/>
            <a:ext cx="2388358" cy="332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40372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</TotalTime>
  <Words>528</Words>
  <Application>Microsoft Office PowerPoint</Application>
  <PresentationFormat>Широкоэкранный</PresentationFormat>
  <Paragraphs>26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В 2008 году были составлены списки учителей фронтовиков, в которых были помещены фамилии 380 участников Великой Отечественной войны. Требовалась  кропотливая работа по дополнению списка.</vt:lpstr>
      <vt:lpstr>Вначале сведения брались из книг наших земляков – учителей, организаторов и руководителей музеев Махмудова М.Г и Галеева В.Л.</vt:lpstr>
      <vt:lpstr>Хорошую помощь в работе мы получили из базы данных для поиска информации о фронтовиках в интернете.</vt:lpstr>
      <vt:lpstr>Большой материал был найден в книгах «Память» тома 17, 22 и «Они вернулись с победой» том 10, но в них не указывалось место работы фронтовика ни до войны ни после.</vt:lpstr>
      <vt:lpstr>Самые точные данные о работе учителей были получены при обработке бухгалтерского материала за 1939-1954 годы</vt:lpstr>
      <vt:lpstr>Хорошо помогли в поиске папки музея о истории школ и папки и альбомы «Эстафета наследников Победы</vt:lpstr>
      <vt:lpstr>Некоторые уточнения были получены в архиве типографии</vt:lpstr>
      <vt:lpstr>Общая информация об участниках войны была взята в районном краеведческом музее, с которым сложились хорошие отношения и тесное сотрудничество</vt:lpstr>
      <vt:lpstr>Оформление собранного материала не заняло много времени</vt:lpstr>
      <vt:lpstr>В ходе поисков при изучении наградных документов выяснилось, что 11наших земляков были представлены к высокому званию Героя Советского Союза, но присвоено это звание было только двоим.</vt:lpstr>
      <vt:lpstr> Проделана была большая работа, на которую ушло много времени. Так, например, на то, чтобы найти  из 9-ти тысячного списка фронтовиков-стерлибашевцев  две-три фамилии требовалось от трех до пяти дней. </vt:lpstr>
      <vt:lpstr>Вначале работы в октябре 2019 года в списке учителей фронтовиков значилось 384 фамилии. На март 2020 года в списке было уже 434 фамилии учителей фронтовиков. К сожалению никого из них нет в живых.</vt:lpstr>
      <vt:lpstr>Из этого списка 51 воин погиб на полях сражений или умер от ран в госпиталях, пропали без вести 34 фронтовика</vt:lpstr>
      <vt:lpstr>Многие, вернувшиеся с войны, страдали от полученных ран, не долго прожили и не могут нам рассказать о тех тяжелых днях. Это должны делать мы. Воздвигать памятники, писать книги, в музеях проводить экскурсии</vt:lpstr>
      <vt:lpstr>А мы продолжаем поиск. В список не вошли наши земляки, вернувшиеся с войны, которые призывались из других военкоматов. </vt:lpstr>
      <vt:lpstr>Презентация PowerPoint</vt:lpstr>
      <vt:lpstr>Одновременно с поиском учителей фронтовиков и изготовлением витрины о них мы сделали передвижную экспозицию «Они сражались за Родину» о фронтовиках родственников работников Дома детского творчества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Музей истории народного образования     Стерлибашевского района.  Автор: Маннанов Айдар ученик 8 класса МБОУ СОШ № 2 с. Стерлибашево</dc:title>
  <dc:creator>вячеслав ниязгулов</dc:creator>
  <cp:lastModifiedBy>вячеслав ниязгулов</cp:lastModifiedBy>
  <cp:revision>40</cp:revision>
  <dcterms:created xsi:type="dcterms:W3CDTF">2020-03-11T16:14:21Z</dcterms:created>
  <dcterms:modified xsi:type="dcterms:W3CDTF">2020-03-13T04:32:43Z</dcterms:modified>
</cp:coreProperties>
</file>